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BA77-C455-435D-B0F7-4FB82494ABB3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8D6F-5C95-4B3E-84BC-B28A36673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6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BA77-C455-435D-B0F7-4FB82494ABB3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8D6F-5C95-4B3E-84BC-B28A36673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2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BA77-C455-435D-B0F7-4FB82494ABB3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8D6F-5C95-4B3E-84BC-B28A36673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5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BA77-C455-435D-B0F7-4FB82494ABB3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8D6F-5C95-4B3E-84BC-B28A36673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BA77-C455-435D-B0F7-4FB82494ABB3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8D6F-5C95-4B3E-84BC-B28A36673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5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BA77-C455-435D-B0F7-4FB82494ABB3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8D6F-5C95-4B3E-84BC-B28A36673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9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BA77-C455-435D-B0F7-4FB82494ABB3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8D6F-5C95-4B3E-84BC-B28A36673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0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BA77-C455-435D-B0F7-4FB82494ABB3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8D6F-5C95-4B3E-84BC-B28A36673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5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BA77-C455-435D-B0F7-4FB82494ABB3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8D6F-5C95-4B3E-84BC-B28A36673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4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BA77-C455-435D-B0F7-4FB82494ABB3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8D6F-5C95-4B3E-84BC-B28A36673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0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BA77-C455-435D-B0F7-4FB82494ABB3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8D6F-5C95-4B3E-84BC-B28A36673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7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8BA77-C455-435D-B0F7-4FB82494ABB3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E8D6F-5C95-4B3E-84BC-B28A36673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5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jpeg"/><Relationship Id="rId18" Type="http://schemas.microsoft.com/office/2007/relationships/hdphoto" Target="../media/hdphoto8.wdp"/><Relationship Id="rId26" Type="http://schemas.microsoft.com/office/2007/relationships/hdphoto" Target="../media/hdphoto12.wdp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microsoft.com/office/2007/relationships/hdphoto" Target="../media/hdphoto5.wdp"/><Relationship Id="rId17" Type="http://schemas.openxmlformats.org/officeDocument/2006/relationships/image" Target="../media/image9.jpeg"/><Relationship Id="rId25" Type="http://schemas.openxmlformats.org/officeDocument/2006/relationships/image" Target="../media/image13.jpeg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jpeg"/><Relationship Id="rId24" Type="http://schemas.microsoft.com/office/2007/relationships/hdphoto" Target="../media/hdphoto11.wdp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23" Type="http://schemas.openxmlformats.org/officeDocument/2006/relationships/image" Target="../media/image12.jpeg"/><Relationship Id="rId28" Type="http://schemas.openxmlformats.org/officeDocument/2006/relationships/image" Target="../media/image15.gif"/><Relationship Id="rId10" Type="http://schemas.microsoft.com/office/2007/relationships/hdphoto" Target="../media/hdphoto4.wdp"/><Relationship Id="rId19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5.jpe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4541"/>
            <a:ext cx="9144000" cy="5647882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5647882"/>
            <a:ext cx="9144000" cy="12101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271" y="1021891"/>
            <a:ext cx="3861127" cy="601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Hexagon 29"/>
          <p:cNvSpPr/>
          <p:nvPr/>
        </p:nvSpPr>
        <p:spPr>
          <a:xfrm>
            <a:off x="6139498" y="152400"/>
            <a:ext cx="1480502" cy="1304482"/>
          </a:xfrm>
          <a:prstGeom prst="hexagon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557026" y="1005303"/>
            <a:ext cx="1480502" cy="1304482"/>
          </a:xfrm>
          <a:prstGeom prst="hexagon">
            <a:avLst/>
          </a:prstGeom>
          <a:blipFill dpi="0"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6139498" y="1524000"/>
            <a:ext cx="1480502" cy="1304482"/>
          </a:xfrm>
          <a:prstGeom prst="hexagon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exagon 32"/>
          <p:cNvSpPr/>
          <p:nvPr/>
        </p:nvSpPr>
        <p:spPr>
          <a:xfrm>
            <a:off x="7579107" y="2481889"/>
            <a:ext cx="1480502" cy="1304482"/>
          </a:xfrm>
          <a:prstGeom prst="hexagon">
            <a:avLst/>
          </a:prstGeom>
          <a:blipFill dpi="0"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exagon 33"/>
          <p:cNvSpPr/>
          <p:nvPr/>
        </p:nvSpPr>
        <p:spPr>
          <a:xfrm>
            <a:off x="6132568" y="2895600"/>
            <a:ext cx="1480502" cy="1304482"/>
          </a:xfrm>
          <a:prstGeom prst="hexagon">
            <a:avLst/>
          </a:prstGeom>
          <a:blipFill dpi="0"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xagon 34"/>
          <p:cNvSpPr/>
          <p:nvPr/>
        </p:nvSpPr>
        <p:spPr>
          <a:xfrm>
            <a:off x="7579107" y="3914769"/>
            <a:ext cx="1480502" cy="1304482"/>
          </a:xfrm>
          <a:prstGeom prst="hexagon">
            <a:avLst/>
          </a:prstGeom>
          <a:blipFill dpi="0"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xagon 35"/>
          <p:cNvSpPr/>
          <p:nvPr/>
        </p:nvSpPr>
        <p:spPr>
          <a:xfrm>
            <a:off x="6170814" y="4267200"/>
            <a:ext cx="1480502" cy="1304482"/>
          </a:xfrm>
          <a:prstGeom prst="hexagon">
            <a:avLst/>
          </a:prstGeom>
          <a:blipFill dpi="0"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xagon 36"/>
          <p:cNvSpPr/>
          <p:nvPr/>
        </p:nvSpPr>
        <p:spPr>
          <a:xfrm>
            <a:off x="4652066" y="1037960"/>
            <a:ext cx="1480502" cy="1304482"/>
          </a:xfrm>
          <a:prstGeom prst="hexagon">
            <a:avLst/>
          </a:prstGeom>
          <a:blipFill dpi="0"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exagon 37"/>
          <p:cNvSpPr/>
          <p:nvPr/>
        </p:nvSpPr>
        <p:spPr>
          <a:xfrm>
            <a:off x="4690312" y="2481889"/>
            <a:ext cx="1480502" cy="1304482"/>
          </a:xfrm>
          <a:prstGeom prst="hexagon">
            <a:avLst/>
          </a:prstGeom>
          <a:blipFill dpi="0"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38"/>
          <p:cNvSpPr/>
          <p:nvPr/>
        </p:nvSpPr>
        <p:spPr>
          <a:xfrm>
            <a:off x="4690312" y="3914769"/>
            <a:ext cx="1480502" cy="1304482"/>
          </a:xfrm>
          <a:prstGeom prst="hexagon">
            <a:avLst/>
          </a:prstGeom>
          <a:blipFill dpi="0" rotWithShape="1"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xagon 39"/>
          <p:cNvSpPr/>
          <p:nvPr/>
        </p:nvSpPr>
        <p:spPr>
          <a:xfrm>
            <a:off x="3284149" y="3262528"/>
            <a:ext cx="1480502" cy="1304482"/>
          </a:xfrm>
          <a:prstGeom prst="hexagon">
            <a:avLst/>
          </a:prstGeom>
          <a:blipFill dpi="0"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exagon 40"/>
          <p:cNvSpPr/>
          <p:nvPr/>
        </p:nvSpPr>
        <p:spPr>
          <a:xfrm>
            <a:off x="3284149" y="1701692"/>
            <a:ext cx="1480502" cy="1304482"/>
          </a:xfrm>
          <a:prstGeom prst="hexagon">
            <a:avLst/>
          </a:prstGeom>
          <a:blipFill dpi="0"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exagon 42"/>
          <p:cNvSpPr/>
          <p:nvPr/>
        </p:nvSpPr>
        <p:spPr>
          <a:xfrm>
            <a:off x="1963166" y="2535858"/>
            <a:ext cx="1480502" cy="1304482"/>
          </a:xfrm>
          <a:prstGeom prst="hexagon">
            <a:avLst/>
          </a:prstGeom>
          <a:blipFill dpi="0"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694234" y="5638800"/>
            <a:ext cx="73070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650" b="1" dirty="0" smtClean="0">
                <a:solidFill>
                  <a:schemeClr val="bg1"/>
                </a:solidFill>
                <a:latin typeface="TH Baijam" pitchFamily="2" charset="-34"/>
                <a:cs typeface="TH Baijam" pitchFamily="2" charset="-34"/>
              </a:rPr>
              <a:t>วิทยาลัยการอาชีพสอง จัดสถานศึกษาคุณธรรมเพื่อให้ส่งเสริม สนับสนุนในการบูรณาการพัฒนาคุณธรรม จริยธรรม ให้กับผู้เรียน </a:t>
            </a:r>
            <a:r>
              <a:rPr lang="en-US" sz="2650" b="1" dirty="0" smtClean="0">
                <a:solidFill>
                  <a:schemeClr val="bg1"/>
                </a:solidFill>
                <a:latin typeface="TH Baijam" pitchFamily="2" charset="-34"/>
                <a:cs typeface="TH Baijam" pitchFamily="2" charset="-34"/>
              </a:rPr>
              <a:t/>
            </a:r>
            <a:br>
              <a:rPr lang="en-US" sz="2650" b="1" dirty="0" smtClean="0">
                <a:solidFill>
                  <a:schemeClr val="bg1"/>
                </a:solidFill>
                <a:latin typeface="TH Baijam" pitchFamily="2" charset="-34"/>
                <a:cs typeface="TH Baijam" pitchFamily="2" charset="-34"/>
              </a:rPr>
            </a:br>
            <a:r>
              <a:rPr lang="th-TH" sz="2650" b="1" dirty="0" smtClean="0">
                <a:solidFill>
                  <a:schemeClr val="bg1"/>
                </a:solidFill>
                <a:latin typeface="TH Baijam" pitchFamily="2" charset="-34"/>
                <a:cs typeface="TH Baijam" pitchFamily="2" charset="-34"/>
              </a:rPr>
              <a:t>ผ่านทางชมรม 1</a:t>
            </a:r>
            <a:r>
              <a:rPr lang="en-US" sz="2650" b="1" dirty="0" smtClean="0">
                <a:solidFill>
                  <a:schemeClr val="bg1"/>
                </a:solidFill>
                <a:latin typeface="TH Baijam" pitchFamily="2" charset="-34"/>
                <a:cs typeface="TH Baijam" pitchFamily="2" charset="-34"/>
              </a:rPr>
              <a:t>3</a:t>
            </a:r>
            <a:r>
              <a:rPr lang="th-TH" sz="2650" b="1" dirty="0" smtClean="0">
                <a:solidFill>
                  <a:schemeClr val="bg1"/>
                </a:solidFill>
                <a:latin typeface="TH Baijam" pitchFamily="2" charset="-34"/>
                <a:cs typeface="TH Baijam" pitchFamily="2" charset="-34"/>
              </a:rPr>
              <a:t> ชมรม</a:t>
            </a:r>
            <a:endParaRPr lang="en-US" sz="2650" b="1" dirty="0">
              <a:solidFill>
                <a:schemeClr val="bg1"/>
              </a:solidFill>
              <a:latin typeface="TH Baijam" pitchFamily="2" charset="-34"/>
              <a:cs typeface="TH Baijam" pitchFamily="2" charset="-34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9" y="-80801"/>
            <a:ext cx="3988341" cy="120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41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686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 smtClean="0"/>
              <a:t>วิทยาลัยการอาชีพสอง </a:t>
            </a:r>
            <a:r>
              <a:rPr lang="th-TH" sz="1600" b="1" dirty="0" smtClean="0"/>
              <a:t>ดำเนินงาน </a:t>
            </a:r>
            <a:r>
              <a:rPr lang="th-TH" sz="1600" b="1" dirty="0"/>
              <a:t>‘โครงการโรงเรียนคุณธรรม' </a:t>
            </a:r>
            <a:r>
              <a:rPr lang="th-TH" sz="1600" b="1" dirty="0" smtClean="0"/>
              <a:t>ตามนโยบายของกระทรวงศึกษาธิการ มีความมุ่งมั่นตั้งใจที่จะตาม</a:t>
            </a:r>
            <a:r>
              <a:rPr lang="th-TH" sz="1600" b="1" dirty="0"/>
              <a:t>พระราชปณิธานของพระบาทสมเด็จพระปรมินทรมหาภูมิพลอดุลยเดช และถือเป็นหัวใจสำคัญของการพัฒนาสถานศึกษา 4.0</a:t>
            </a:r>
            <a:r>
              <a:rPr lang="th-TH" sz="1600" dirty="0"/>
              <a:t> ที่จะนำพาความร่มเย็นเป็นสุข ความรู้รักสามัคคี และความเจริญรุ่งเรืองทางการศึกษาสู่ประเทศชาติ โดยขอให้ผู้บริหาร ตลอดจนครูอาจารย์ ผู้ปกครองและลูกหลานนักเรียน ร่วมมือร่วมใจกันขับเคลื่อนโครงการโรงเรียนคุณธรรมตามตัวชี้วัดหลัก 5 ด้าน ได้แก่ 1) ความพอเพียง 2) ความกตัญญู 3) ความซื่อสัตย์สุจริต 4) ความรับผิดชอบ 5) อุดมการณ์คุณธรรม</a:t>
            </a:r>
            <a:r>
              <a:rPr lang="th-TH" sz="1600" dirty="0" smtClean="0"/>
              <a:t>จริยธรรม   ได้กำหนดแนวทางการปฏิบัติของสถานศึกษา เพื่อให้ส่งเสริม สนับสนุนในการบูรณาการพัฒนาคุณธรรม จริยธรรม ให้ประสบความสำเร็จอย่างยั่งยืน โดยการจัดตั้งชมรม</a:t>
            </a:r>
            <a:r>
              <a:rPr lang="en-US" sz="1600" dirty="0" smtClean="0"/>
              <a:t> </a:t>
            </a:r>
            <a:r>
              <a:rPr lang="th-TH" sz="1600" dirty="0" smtClean="0"/>
              <a:t>จำนวน 1</a:t>
            </a:r>
            <a:r>
              <a:rPr lang="en-US" sz="1600" dirty="0" smtClean="0"/>
              <a:t>3 </a:t>
            </a:r>
            <a:r>
              <a:rPr lang="th-TH" sz="1600" dirty="0" smtClean="0"/>
              <a:t> ชมรมเพื่อสอดคล้องกับนโยบาย</a:t>
            </a:r>
            <a:r>
              <a:rPr lang="en-US" sz="1600" dirty="0" smtClean="0"/>
              <a:t>  </a:t>
            </a:r>
            <a:r>
              <a:rPr lang="th-TH" sz="1600" dirty="0" smtClean="0"/>
              <a:t>ดังนี้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</a:rPr>
              <a:t>1. </a:t>
            </a:r>
            <a: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</a:rPr>
              <a:t>ชมรมชมรมต้านภัยยาเสพติดและลดอุบัติเหตุ</a:t>
            </a:r>
            <a:r>
              <a:rPr lang="th-TH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</a:rPr>
              <a:t> </a:t>
            </a:r>
            <a: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</a:rPr>
              <a:t>2. ชมรมชมรมธนาคารขยะ 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</a:rPr>
              <a:t>3</a:t>
            </a:r>
            <a: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</a:rPr>
              <a:t>. ชมรมชมรมธนาคารโรงเรียน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</a:rPr>
              <a:t> </a:t>
            </a:r>
            <a: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</a:rPr>
              <a:t> 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</a:rPr>
              <a:t>4</a:t>
            </a:r>
            <a: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</a:rPr>
              <a:t>. ชมรมชมรมการเป็นผู้ประกอบการ 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</a:rPr>
              <a:t>5</a:t>
            </a:r>
            <a: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</a:rPr>
              <a:t>. ชมรมชมรมชีววิถี 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</a:rPr>
              <a:t>6</a:t>
            </a:r>
            <a: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</a:rPr>
              <a:t>. ชมรมนักศึกษาวิชาทหารและจิตอาสา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</a:rPr>
              <a:t>7</a:t>
            </a:r>
            <a: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</a:rPr>
              <a:t>. ชมรมนักประชาสัมพันธ์ 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</a:rPr>
              <a:t>8</a:t>
            </a:r>
            <a: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</a:rPr>
              <a:t>. ชมรม อวท. 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</a:rPr>
              <a:t>9</a:t>
            </a:r>
            <a: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</a:rPr>
              <a:t>. ชมรมกีฬาและนันทนาการ 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</a:rPr>
              <a:t>10</a:t>
            </a:r>
            <a: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</a:rPr>
              <a:t>. ชมรมเบเกอรี่  1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</a:rPr>
              <a:t>1</a:t>
            </a:r>
            <a: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</a:rPr>
              <a:t>. ชมรมไฟฟ้าและการอนุรักษ์พลังงาน  1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</a:rPr>
              <a:t>2</a:t>
            </a:r>
            <a: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</a:rPr>
              <a:t>. ชมรมลูกเสือวิสามัญ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</a:rPr>
              <a:t>  </a:t>
            </a:r>
            <a: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</a:rPr>
              <a:t>และชมรมต้นกล้าอาชีพ</a:t>
            </a:r>
          </a:p>
          <a:p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3267155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62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JUMJIM</dc:creator>
  <cp:lastModifiedBy>JUMJIM</cp:lastModifiedBy>
  <cp:revision>8</cp:revision>
  <dcterms:created xsi:type="dcterms:W3CDTF">2018-08-17T06:28:51Z</dcterms:created>
  <dcterms:modified xsi:type="dcterms:W3CDTF">2018-08-17T08:04:19Z</dcterms:modified>
</cp:coreProperties>
</file>